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Default Extension="svg" ContentType="image/svg+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96" r:id="rId2"/>
  </p:sldIdLst>
  <p:sldSz cx="493776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5576" userDrawn="1">
          <p15:clr>
            <a:srgbClr val="A4A3A4"/>
          </p15:clr>
        </p15:guide>
        <p15:guide id="3" pos="6024" userDrawn="1">
          <p15:clr>
            <a:srgbClr val="A4A3A4"/>
          </p15:clr>
        </p15:guide>
        <p15:guide id="4" pos="264" userDrawn="1">
          <p15:clr>
            <a:srgbClr val="A4A3A4"/>
          </p15:clr>
        </p15:guide>
        <p15:guide id="5" pos="744" userDrawn="1">
          <p15:clr>
            <a:srgbClr val="A4A3A4"/>
          </p15:clr>
        </p15:guide>
        <p15:guide id="6" orient="horz"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238"/>
    <a:srgbClr val="EEEBE9"/>
    <a:srgbClr val="EA4C89"/>
    <a:srgbClr val="FFF59D"/>
    <a:srgbClr val="FFFFFF"/>
    <a:srgbClr val="EFF8F3"/>
    <a:srgbClr val="874A4C"/>
    <a:srgbClr val="FFA726"/>
    <a:srgbClr val="80DEEA"/>
    <a:srgbClr val="FFD5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33" autoAdjust="0"/>
    <p:restoredTop sz="90282" autoAdjust="0"/>
  </p:normalViewPr>
  <p:slideViewPr>
    <p:cSldViewPr snapToGrid="0" showGuides="1">
      <p:cViewPr>
        <p:scale>
          <a:sx n="25" d="100"/>
          <a:sy n="25" d="100"/>
        </p:scale>
        <p:origin x="480" y="-856"/>
      </p:cViewPr>
      <p:guideLst>
        <p:guide pos="15576"/>
        <p:guide pos="6024"/>
        <p:guide pos="264"/>
        <p:guide pos="744"/>
        <p:guide orient="horz"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1CB04D-1C75-43E0-9B64-B7DDAA42BB2C}" type="datetimeFigureOut">
              <a:rPr lang="en-US" smtClean="0"/>
              <a:t>6/23/20</a:t>
            </a:fld>
            <a:endParaRPr lang="en-US"/>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6C2670-3342-473C-969D-FDFF399F2050}" type="slidenum">
              <a:rPr lang="en-US" smtClean="0"/>
              <a:t>‹#›</a:t>
            </a:fld>
            <a:endParaRPr lang="en-US"/>
          </a:p>
        </p:txBody>
      </p:sp>
    </p:spTree>
    <p:extLst>
      <p:ext uri="{BB962C8B-B14F-4D97-AF65-F5344CB8AC3E}">
        <p14:creationId xmlns:p14="http://schemas.microsoft.com/office/powerpoint/2010/main" val="831749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pPr marL="171450" indent="-171450">
              <a:buFont typeface="Arial" panose="020B0604020202020204" pitchFamily="34" charset="0"/>
              <a:buChar char="•"/>
            </a:pPr>
            <a:r>
              <a:rPr lang="en-US" dirty="0"/>
              <a:t>In </a:t>
            </a:r>
            <a:r>
              <a:rPr lang="en-US" dirty="0" err="1"/>
              <a:t>Powerpoint</a:t>
            </a:r>
            <a:r>
              <a:rPr lang="en-US" dirty="0"/>
              <a:t>, click View &gt; Guides</a:t>
            </a:r>
          </a:p>
          <a:p>
            <a:pPr marL="171450" indent="-171450">
              <a:buFont typeface="Arial" panose="020B0604020202020204" pitchFamily="34" charset="0"/>
              <a:buChar char="•"/>
            </a:pPr>
            <a:r>
              <a:rPr lang="en-US" dirty="0"/>
              <a:t>Keep text within gutter guides.</a:t>
            </a:r>
          </a:p>
          <a:p>
            <a:pPr marL="171450" indent="-171450">
              <a:buFont typeface="Arial" panose="020B0604020202020204" pitchFamily="34" charset="0"/>
              <a:buChar char="•"/>
            </a:pPr>
            <a:r>
              <a:rPr lang="en-US" dirty="0"/>
              <a:t>Author list: Don’t split names onto two lines (e.g., “Jimmy [break] Smith”). If that happens, use a new line, unless you need the space. </a:t>
            </a:r>
            <a:r>
              <a:rPr lang="en-US" b="1" dirty="0"/>
              <a:t>Bold the first names of anybody who’s presenting</a:t>
            </a:r>
            <a:r>
              <a:rPr lang="en-US" dirty="0"/>
              <a:t> in person.</a:t>
            </a:r>
          </a:p>
          <a:p>
            <a:pPr marL="171450" indent="-171450">
              <a:buFont typeface="Arial" panose="020B0604020202020204" pitchFamily="34" charset="0"/>
              <a:buChar char="•"/>
            </a:pPr>
            <a:r>
              <a:rPr lang="en-US" dirty="0"/>
              <a:t>Intro/methods/result: </a:t>
            </a:r>
            <a:r>
              <a:rPr lang="en-US" b="1" dirty="0"/>
              <a:t>Do not drop below font size 28</a:t>
            </a:r>
            <a:r>
              <a:rPr lang="en-US" dirty="0"/>
              <a:t>, but if you have extra space, jack up the font size until the space is full.</a:t>
            </a:r>
          </a:p>
          <a:p>
            <a:pPr marL="171450" indent="-171450">
              <a:buFont typeface="Arial" panose="020B0604020202020204" pitchFamily="34" charset="0"/>
              <a:buChar char="•"/>
            </a:pPr>
            <a:r>
              <a:rPr lang="en-US" dirty="0"/>
              <a:t>Do not use color in the sidebars except in graphs/figures. It’ll pull attention from the center and slow interpretation for passersby.</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E26C2670-3342-473C-969D-FDFF399F2050}" type="slidenum">
              <a:rPr lang="en-US" smtClean="0"/>
              <a:t>1</a:t>
            </a:fld>
            <a:endParaRPr lang="en-US"/>
          </a:p>
        </p:txBody>
      </p:sp>
    </p:spTree>
    <p:extLst>
      <p:ext uri="{BB962C8B-B14F-4D97-AF65-F5344CB8AC3E}">
        <p14:creationId xmlns:p14="http://schemas.microsoft.com/office/powerpoint/2010/main" val="2110499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03320" y="5387342"/>
            <a:ext cx="4197096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6172200" y="17289782"/>
            <a:ext cx="370332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6/23/20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601755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6/23/20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421369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335848" y="1752600"/>
            <a:ext cx="10647045"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394713" y="1752600"/>
            <a:ext cx="31323915"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6/23/20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3062549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6/23/20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311104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68995" y="8206749"/>
            <a:ext cx="4258818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3368995" y="22029429"/>
            <a:ext cx="4258818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F135061-2F74-46D4-9F8F-C77EF304855D}" type="datetimeFigureOut">
              <a:rPr lang="en-US" smtClean="0"/>
              <a:t>6/23/20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055305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394710" y="8763000"/>
            <a:ext cx="2098548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4997410" y="8763000"/>
            <a:ext cx="2098548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135061-2F74-46D4-9F8F-C77EF304855D}" type="datetimeFigureOut">
              <a:rPr lang="en-US" smtClean="0"/>
              <a:t>6/23/20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4282151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01141" y="1752607"/>
            <a:ext cx="4258818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401147" y="8069582"/>
            <a:ext cx="20889036"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4" name="Content Placeholder 3"/>
          <p:cNvSpPr>
            <a:spLocks noGrp="1"/>
          </p:cNvSpPr>
          <p:nvPr>
            <p:ph sz="half" idx="2"/>
          </p:nvPr>
        </p:nvSpPr>
        <p:spPr>
          <a:xfrm>
            <a:off x="3401147" y="12024360"/>
            <a:ext cx="20889036"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4997413" y="8069582"/>
            <a:ext cx="20991911"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6" name="Content Placeholder 5"/>
          <p:cNvSpPr>
            <a:spLocks noGrp="1"/>
          </p:cNvSpPr>
          <p:nvPr>
            <p:ph sz="quarter" idx="4"/>
          </p:nvPr>
        </p:nvSpPr>
        <p:spPr>
          <a:xfrm>
            <a:off x="24997413" y="12024360"/>
            <a:ext cx="20991911"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135061-2F74-46D4-9F8F-C77EF304855D}" type="datetimeFigureOut">
              <a:rPr lang="en-US" smtClean="0"/>
              <a:t>6/23/20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2738387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135061-2F74-46D4-9F8F-C77EF304855D}" type="datetimeFigureOut">
              <a:rPr lang="en-US" smtClean="0"/>
              <a:t>6/23/20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3420506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35061-2F74-46D4-9F8F-C77EF304855D}" type="datetimeFigureOut">
              <a:rPr lang="en-US" smtClean="0"/>
              <a:t>6/23/20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2705658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01142" y="2194560"/>
            <a:ext cx="15925561"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20991911" y="4739647"/>
            <a:ext cx="2499741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01142" y="9875520"/>
            <a:ext cx="15925561"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3F135061-2F74-46D4-9F8F-C77EF304855D}" type="datetimeFigureOut">
              <a:rPr lang="en-US" smtClean="0"/>
              <a:t>6/23/20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446394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01142" y="2194560"/>
            <a:ext cx="15925561"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20991911" y="4739647"/>
            <a:ext cx="2499741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401142" y="9875520"/>
            <a:ext cx="15925561"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3F135061-2F74-46D4-9F8F-C77EF304855D}" type="datetimeFigureOut">
              <a:rPr lang="en-US" smtClean="0"/>
              <a:t>6/23/20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6200141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94710" y="1752607"/>
            <a:ext cx="4258818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394710" y="8763000"/>
            <a:ext cx="4258818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394710" y="30510487"/>
            <a:ext cx="1110996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3F135061-2F74-46D4-9F8F-C77EF304855D}" type="datetimeFigureOut">
              <a:rPr lang="en-US" smtClean="0"/>
              <a:t>6/23/20</a:t>
            </a:fld>
            <a:endParaRPr lang="en-US"/>
          </a:p>
        </p:txBody>
      </p:sp>
      <p:sp>
        <p:nvSpPr>
          <p:cNvPr id="5" name="Footer Placeholder 4"/>
          <p:cNvSpPr>
            <a:spLocks noGrp="1"/>
          </p:cNvSpPr>
          <p:nvPr>
            <p:ph type="ftr" sz="quarter" idx="3"/>
          </p:nvPr>
        </p:nvSpPr>
        <p:spPr>
          <a:xfrm>
            <a:off x="16356330" y="30510487"/>
            <a:ext cx="1666494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4872930" y="30510487"/>
            <a:ext cx="1110996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63FC52CE-B062-47D6-A8CB-AF6B214D1AE5}" type="slidenum">
              <a:rPr lang="en-US" smtClean="0"/>
              <a:t>‹#›</a:t>
            </a:fld>
            <a:endParaRPr lang="en-US"/>
          </a:p>
        </p:txBody>
      </p:sp>
    </p:spTree>
    <p:extLst>
      <p:ext uri="{BB962C8B-B14F-4D97-AF65-F5344CB8AC3E}">
        <p14:creationId xmlns:p14="http://schemas.microsoft.com/office/powerpoint/2010/main" val="23432060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5" Type="http://schemas.openxmlformats.org/officeDocument/2006/relationships/image" Target="../media/image3.svg"/><Relationship Id="rId6" Type="http://schemas.openxmlformats.org/officeDocument/2006/relationships/image" Target="../media/image2.png"/><Relationship Id="rId7" Type="http://schemas.openxmlformats.org/officeDocument/2006/relationships/image" Target="../media/image3.tiff"/><Relationship Id="rId8" Type="http://schemas.openxmlformats.org/officeDocument/2006/relationships/image" Target="../media/image4.tif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4D40"/>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678733BE-059C-47B7-9415-5ADF2F3024F1}"/>
              </a:ext>
            </a:extLst>
          </p:cNvPr>
          <p:cNvSpPr/>
          <p:nvPr/>
        </p:nvSpPr>
        <p:spPr>
          <a:xfrm>
            <a:off x="31648400" y="1"/>
            <a:ext cx="17141346" cy="33038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latin typeface="Lato" panose="020F0502020204030203" pitchFamily="34" charset="0"/>
                <a:cs typeface="Lato" panose="020F0502020204030203" pitchFamily="34" charset="0"/>
              </a:rPr>
              <a:t>Non-Cognitive Predictors of Student Success:</a:t>
            </a:r>
            <a:r>
              <a:rPr lang="en-US" i="1" dirty="0">
                <a:latin typeface="Lato" panose="020F0502020204030203" pitchFamily="34" charset="0"/>
                <a:cs typeface="Lato" panose="020F0502020204030203" pitchFamily="34" charset="0"/>
              </a:rPr>
              <a:t/>
            </a:r>
            <a:br>
              <a:rPr lang="en-US" i="1" dirty="0">
                <a:latin typeface="Lato" panose="020F0502020204030203" pitchFamily="34" charset="0"/>
                <a:cs typeface="Lato" panose="020F0502020204030203" pitchFamily="34" charset="0"/>
              </a:rPr>
            </a:br>
            <a:r>
              <a:rPr lang="en-US" i="1" dirty="0">
                <a:latin typeface="Lato" panose="020F0502020204030203" pitchFamily="34" charset="0"/>
                <a:cs typeface="Lato" panose="020F0502020204030203" pitchFamily="34" charset="0"/>
              </a:rPr>
              <a:t>A Predictive Validity Comparison Between Domestic and International Students</a:t>
            </a:r>
          </a:p>
        </p:txBody>
      </p:sp>
      <p:sp>
        <p:nvSpPr>
          <p:cNvPr id="5" name="Title 4">
            <a:extLst>
              <a:ext uri="{FF2B5EF4-FFF2-40B4-BE49-F238E27FC236}">
                <a16:creationId xmlns:a16="http://schemas.microsoft.com/office/drawing/2014/main" xmlns="" id="{DDC4359A-7BBB-495A-96DE-65574C0C88E6}"/>
              </a:ext>
            </a:extLst>
          </p:cNvPr>
          <p:cNvSpPr>
            <a:spLocks noGrp="1"/>
          </p:cNvSpPr>
          <p:nvPr>
            <p:ph type="ctrTitle"/>
          </p:nvPr>
        </p:nvSpPr>
        <p:spPr>
          <a:xfrm>
            <a:off x="14664350" y="3150011"/>
            <a:ext cx="16411632" cy="18522096"/>
          </a:xfrm>
        </p:spPr>
        <p:txBody>
          <a:bodyPr anchor="t">
            <a:noAutofit/>
          </a:bodyPr>
          <a:lstStyle/>
          <a:p>
            <a:pPr algn="l">
              <a:lnSpc>
                <a:spcPct val="150000"/>
              </a:lnSpc>
            </a:pPr>
            <a:r>
              <a:rPr lang="en-US" sz="7200" b="1" dirty="0"/>
              <a:t>Conclusions</a:t>
            </a:r>
            <a:r>
              <a:rPr lang="en-US" sz="7200" dirty="0"/>
              <a:t>: Over the six-year period mortality rates for HIV/TB patients were consistently higher than for PLHIV who have no TB. More efforts should be directed into improving nutritional status among HIV patients, as it has destructive interaction with TB for mortality.  This will improve patients’ body weight and CD4 counts which are protective against mortality. Among PLHIV attention should be given to those who are in WHO HIV stage 3 or 4 and having TB co-infection.</a:t>
            </a:r>
            <a:r>
              <a:rPr lang="en-GB" sz="7200" dirty="0"/>
              <a:t> </a:t>
            </a:r>
            <a:endParaRPr lang="en-US" sz="7200" b="1" dirty="0">
              <a:solidFill>
                <a:schemeClr val="bg1"/>
              </a:solidFill>
              <a:latin typeface="Lato" panose="020F0502020204030203" pitchFamily="34" charset="0"/>
              <a:ea typeface="Roboto" panose="02000000000000000000" pitchFamily="2" charset="0"/>
              <a:cs typeface="Arial" panose="020B0604020202020204" pitchFamily="34" charset="0"/>
            </a:endParaRPr>
          </a:p>
        </p:txBody>
      </p:sp>
      <p:sp>
        <p:nvSpPr>
          <p:cNvPr id="2" name="Rectangle 1">
            <a:extLst>
              <a:ext uri="{FF2B5EF4-FFF2-40B4-BE49-F238E27FC236}">
                <a16:creationId xmlns:a16="http://schemas.microsoft.com/office/drawing/2014/main" xmlns="" id="{B0C5B857-0E51-4898-BAEF-B471D5E63813}"/>
              </a:ext>
            </a:extLst>
          </p:cNvPr>
          <p:cNvSpPr/>
          <p:nvPr/>
        </p:nvSpPr>
        <p:spPr>
          <a:xfrm>
            <a:off x="0" y="0"/>
            <a:ext cx="14450865" cy="332347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latin typeface="Lato" panose="020F0502020204030203" pitchFamily="34" charset="0"/>
                <a:cs typeface="Lato" panose="020F0502020204030203" pitchFamily="34" charset="0"/>
              </a:rPr>
              <a:t>Non-Cognitive Predictors of Student Success:</a:t>
            </a:r>
            <a:r>
              <a:rPr lang="en-US" i="1" dirty="0">
                <a:latin typeface="Lato" panose="020F0502020204030203" pitchFamily="34" charset="0"/>
                <a:cs typeface="Lato" panose="020F0502020204030203" pitchFamily="34" charset="0"/>
              </a:rPr>
              <a:t/>
            </a:r>
            <a:br>
              <a:rPr lang="en-US" i="1" dirty="0">
                <a:latin typeface="Lato" panose="020F0502020204030203" pitchFamily="34" charset="0"/>
                <a:cs typeface="Lato" panose="020F0502020204030203" pitchFamily="34" charset="0"/>
              </a:rPr>
            </a:br>
            <a:r>
              <a:rPr lang="en-US" i="1" dirty="0">
                <a:latin typeface="Lato" panose="020F0502020204030203" pitchFamily="34" charset="0"/>
                <a:cs typeface="Lato" panose="020F0502020204030203" pitchFamily="34" charset="0"/>
              </a:rPr>
              <a:t>A Predictive Validity Comparison Between Domestic and International Students</a:t>
            </a:r>
          </a:p>
        </p:txBody>
      </p:sp>
      <p:sp>
        <p:nvSpPr>
          <p:cNvPr id="3" name="TextBox 2">
            <a:extLst>
              <a:ext uri="{FF2B5EF4-FFF2-40B4-BE49-F238E27FC236}">
                <a16:creationId xmlns:a16="http://schemas.microsoft.com/office/drawing/2014/main" xmlns="" id="{8E35B311-3C19-412C-ADE6-EB2E4158F366}"/>
              </a:ext>
            </a:extLst>
          </p:cNvPr>
          <p:cNvSpPr txBox="1"/>
          <p:nvPr/>
        </p:nvSpPr>
        <p:spPr>
          <a:xfrm>
            <a:off x="667916" y="14091091"/>
            <a:ext cx="13564032" cy="19389923"/>
          </a:xfrm>
          <a:prstGeom prst="rect">
            <a:avLst/>
          </a:prstGeom>
          <a:noFill/>
        </p:spPr>
        <p:txBody>
          <a:bodyPr wrap="square" rtlCol="0">
            <a:spAutoFit/>
          </a:bodyPr>
          <a:lstStyle/>
          <a:p>
            <a:endParaRPr lang="en-US" sz="6600" b="1" dirty="0" smtClean="0"/>
          </a:p>
          <a:p>
            <a:r>
              <a:rPr lang="en-US" sz="6600" b="1" dirty="0" smtClean="0"/>
              <a:t>Background</a:t>
            </a:r>
            <a:r>
              <a:rPr lang="en-US" sz="6600" dirty="0"/>
              <a:t>: TB and HIV are public health problems, which have a synergistic effect to each other. Despite the decreasing burden of these two diseases</a:t>
            </a:r>
            <a:r>
              <a:rPr lang="en-GB" sz="6600" dirty="0"/>
              <a:t> they still make a significant contribution to mortality</a:t>
            </a:r>
            <a:r>
              <a:rPr lang="en-US" sz="6600" dirty="0"/>
              <a:t>. Tanzania is among the 30 high TB and HIV burden countries</a:t>
            </a:r>
            <a:r>
              <a:rPr lang="en-US" sz="6600" dirty="0" smtClean="0"/>
              <a:t>.</a:t>
            </a:r>
          </a:p>
          <a:p>
            <a:endParaRPr lang="en-GB" sz="6600" dirty="0"/>
          </a:p>
          <a:p>
            <a:r>
              <a:rPr lang="en-US" sz="6600" b="1" dirty="0"/>
              <a:t>Methods</a:t>
            </a:r>
            <a:r>
              <a:rPr lang="en-US" sz="6600" dirty="0"/>
              <a:t>: Routine data over 6 years from people living with HIV (PLHIV) attending health facilities in three regions of Northern Tanzania were analyzed, showing mortality trends from 2012 to 2017 for HIV and HIV/TB subpopulations. Poisson regression with frailty model adjusting for clustering at health facility level </a:t>
            </a:r>
            <a:r>
              <a:rPr lang="en-US" sz="6600" dirty="0" smtClean="0"/>
              <a:t>was</a:t>
            </a:r>
            <a:endParaRPr lang="en-GB" sz="6600" dirty="0"/>
          </a:p>
        </p:txBody>
      </p:sp>
      <p:sp>
        <p:nvSpPr>
          <p:cNvPr id="7" name="TextBox 6">
            <a:extLst>
              <a:ext uri="{FF2B5EF4-FFF2-40B4-BE49-F238E27FC236}">
                <a16:creationId xmlns:a16="http://schemas.microsoft.com/office/drawing/2014/main" xmlns="" id="{FCAC4B58-8623-4DBE-951A-DDF821787031}"/>
              </a:ext>
            </a:extLst>
          </p:cNvPr>
          <p:cNvSpPr txBox="1"/>
          <p:nvPr/>
        </p:nvSpPr>
        <p:spPr>
          <a:xfrm>
            <a:off x="32104225" y="2066726"/>
            <a:ext cx="16167637" cy="16158270"/>
          </a:xfrm>
          <a:prstGeom prst="rect">
            <a:avLst/>
          </a:prstGeom>
          <a:noFill/>
        </p:spPr>
        <p:txBody>
          <a:bodyPr wrap="square" rtlCol="0">
            <a:spAutoFit/>
          </a:bodyPr>
          <a:lstStyle/>
          <a:p>
            <a:r>
              <a:rPr lang="en-US" sz="6600" dirty="0"/>
              <a:t>used to analyze the data to determine</a:t>
            </a:r>
            <a:endParaRPr lang="en-GB" sz="6600" dirty="0"/>
          </a:p>
          <a:p>
            <a:r>
              <a:rPr lang="en-US" sz="6600" dirty="0" smtClean="0"/>
              <a:t>mortality </a:t>
            </a:r>
            <a:r>
              <a:rPr lang="en-US" sz="6600" dirty="0"/>
              <a:t>rate ratios (RR) and 95% confidence intervals (95%CI). </a:t>
            </a:r>
            <a:endParaRPr lang="en-US" sz="6600" dirty="0" smtClean="0"/>
          </a:p>
          <a:p>
            <a:endParaRPr lang="en-US" sz="6600" b="1" dirty="0" smtClean="0"/>
          </a:p>
          <a:p>
            <a:r>
              <a:rPr lang="en-US" sz="6600" b="1" dirty="0" smtClean="0"/>
              <a:t>Results</a:t>
            </a:r>
            <a:r>
              <a:rPr lang="en-US" sz="6600" dirty="0"/>
              <a:t>: Among all PLHIV the overall mortality rate was 28.4 (95% CI 27.6-29.2) deaths per 1000 person-years. For PLHIV with no evidence of TB the mortality rates was 26.2 (95% CI 25.4-27.0) per 1000 person-years, and for those with HIV/TB co-infection 57.8 (95% CI 55.6-62.3) per 1000 person-years. After adjusting for age, sex, residence, WHO stage and bodyweight, PLHIV with TB co-infection had 40% higher mortality than those without TB (RR 1.4; 95% CI 1.24-1.67). </a:t>
            </a:r>
            <a:endParaRPr lang="en-GB" sz="6600" dirty="0"/>
          </a:p>
          <a:p>
            <a:r>
              <a:rPr lang="en-GB" sz="5400" dirty="0" smtClean="0"/>
              <a:t>                                                                                       </a:t>
            </a:r>
            <a:endParaRPr lang="en-US" sz="5400" dirty="0">
              <a:latin typeface="Lato" panose="020F0502020204030203" pitchFamily="34" charset="0"/>
              <a:cs typeface="Arial" panose="020B0604020202020204" pitchFamily="34" charset="0"/>
            </a:endParaRPr>
          </a:p>
        </p:txBody>
      </p:sp>
      <p:sp>
        <p:nvSpPr>
          <p:cNvPr id="9" name="Graphic 7">
            <a:extLst>
              <a:ext uri="{FF2B5EF4-FFF2-40B4-BE49-F238E27FC236}">
                <a16:creationId xmlns:a16="http://schemas.microsoft.com/office/drawing/2014/main" xmlns="" id="{9914F9AF-0FB9-4924-8DCA-B46EEB713FE9}"/>
              </a:ext>
            </a:extLst>
          </p:cNvPr>
          <p:cNvSpPr/>
          <p:nvPr/>
        </p:nvSpPr>
        <p:spPr>
          <a:xfrm>
            <a:off x="23728489" y="26735700"/>
            <a:ext cx="1256803" cy="2173929"/>
          </a:xfrm>
          <a:custGeom>
            <a:avLst/>
            <a:gdLst>
              <a:gd name="connsiteX0" fmla="*/ 321256 w 2089376"/>
              <a:gd name="connsiteY0" fmla="*/ 0 h 3614056"/>
              <a:gd name="connsiteX1" fmla="*/ 0 w 2089376"/>
              <a:gd name="connsiteY1" fmla="*/ 321256 h 3614056"/>
              <a:gd name="connsiteX2" fmla="*/ 0 w 2089376"/>
              <a:gd name="connsiteY2" fmla="*/ 3292801 h 3614056"/>
              <a:gd name="connsiteX3" fmla="*/ 321256 w 2089376"/>
              <a:gd name="connsiteY3" fmla="*/ 3614057 h 3614056"/>
              <a:gd name="connsiteX4" fmla="*/ 1815047 w 2089376"/>
              <a:gd name="connsiteY4" fmla="*/ 3614057 h 3614056"/>
              <a:gd name="connsiteX5" fmla="*/ 2136303 w 2089376"/>
              <a:gd name="connsiteY5" fmla="*/ 3292801 h 3614056"/>
              <a:gd name="connsiteX6" fmla="*/ 2136303 w 2089376"/>
              <a:gd name="connsiteY6" fmla="*/ 321256 h 3614056"/>
              <a:gd name="connsiteX7" fmla="*/ 1815047 w 2089376"/>
              <a:gd name="connsiteY7" fmla="*/ 0 h 3614056"/>
              <a:gd name="connsiteX8" fmla="*/ 321256 w 2089376"/>
              <a:gd name="connsiteY8" fmla="*/ 0 h 3614056"/>
              <a:gd name="connsiteX9" fmla="*/ 889115 w 2089376"/>
              <a:gd name="connsiteY9" fmla="*/ 309397 h 3614056"/>
              <a:gd name="connsiteX10" fmla="*/ 1247302 w 2089376"/>
              <a:gd name="connsiteY10" fmla="*/ 309397 h 3614056"/>
              <a:gd name="connsiteX11" fmla="*/ 1289936 w 2089376"/>
              <a:gd name="connsiteY11" fmla="*/ 369650 h 3614056"/>
              <a:gd name="connsiteX12" fmla="*/ 1247302 w 2089376"/>
              <a:gd name="connsiteY12" fmla="*/ 429903 h 3614056"/>
              <a:gd name="connsiteX13" fmla="*/ 889115 w 2089376"/>
              <a:gd name="connsiteY13" fmla="*/ 429903 h 3614056"/>
              <a:gd name="connsiteX14" fmla="*/ 846480 w 2089376"/>
              <a:gd name="connsiteY14" fmla="*/ 369650 h 3614056"/>
              <a:gd name="connsiteX15" fmla="*/ 889115 w 2089376"/>
              <a:gd name="connsiteY15" fmla="*/ 309397 h 3614056"/>
              <a:gd name="connsiteX16" fmla="*/ 176468 w 2089376"/>
              <a:gd name="connsiteY16" fmla="*/ 738905 h 3614056"/>
              <a:gd name="connsiteX17" fmla="*/ 1959892 w 2089376"/>
              <a:gd name="connsiteY17" fmla="*/ 738905 h 3614056"/>
              <a:gd name="connsiteX18" fmla="*/ 1959892 w 2089376"/>
              <a:gd name="connsiteY18" fmla="*/ 2875208 h 3614056"/>
              <a:gd name="connsiteX19" fmla="*/ 176468 w 2089376"/>
              <a:gd name="connsiteY19" fmla="*/ 2875208 h 3614056"/>
              <a:gd name="connsiteX20" fmla="*/ 176468 w 2089376"/>
              <a:gd name="connsiteY20" fmla="*/ 738905 h 3614056"/>
              <a:gd name="connsiteX21" fmla="*/ 1068180 w 2089376"/>
              <a:gd name="connsiteY21" fmla="*/ 3045747 h 3614056"/>
              <a:gd name="connsiteX22" fmla="*/ 1068180 w 2089376"/>
              <a:gd name="connsiteY22" fmla="*/ 3045747 h 3614056"/>
              <a:gd name="connsiteX23" fmla="*/ 1267066 w 2089376"/>
              <a:gd name="connsiteY23" fmla="*/ 3244633 h 3614056"/>
              <a:gd name="connsiteX24" fmla="*/ 1267066 w 2089376"/>
              <a:gd name="connsiteY24" fmla="*/ 3244633 h 3614056"/>
              <a:gd name="connsiteX25" fmla="*/ 1267066 w 2089376"/>
              <a:gd name="connsiteY25" fmla="*/ 3244633 h 3614056"/>
              <a:gd name="connsiteX26" fmla="*/ 1267066 w 2089376"/>
              <a:gd name="connsiteY26" fmla="*/ 3244633 h 3614056"/>
              <a:gd name="connsiteX27" fmla="*/ 1068180 w 2089376"/>
              <a:gd name="connsiteY27" fmla="*/ 3443519 h 3614056"/>
              <a:gd name="connsiteX28" fmla="*/ 1068180 w 2089376"/>
              <a:gd name="connsiteY28" fmla="*/ 3443519 h 3614056"/>
              <a:gd name="connsiteX29" fmla="*/ 1068180 w 2089376"/>
              <a:gd name="connsiteY29" fmla="*/ 3443519 h 3614056"/>
              <a:gd name="connsiteX30" fmla="*/ 1068180 w 2089376"/>
              <a:gd name="connsiteY30" fmla="*/ 3443519 h 3614056"/>
              <a:gd name="connsiteX31" fmla="*/ 869294 w 2089376"/>
              <a:gd name="connsiteY31" fmla="*/ 3244633 h 3614056"/>
              <a:gd name="connsiteX32" fmla="*/ 869294 w 2089376"/>
              <a:gd name="connsiteY32" fmla="*/ 3244633 h 3614056"/>
              <a:gd name="connsiteX33" fmla="*/ 869294 w 2089376"/>
              <a:gd name="connsiteY33" fmla="*/ 3244633 h 3614056"/>
              <a:gd name="connsiteX34" fmla="*/ 869294 w 2089376"/>
              <a:gd name="connsiteY34" fmla="*/ 3244633 h 3614056"/>
              <a:gd name="connsiteX35" fmla="*/ 1068180 w 2089376"/>
              <a:gd name="connsiteY35" fmla="*/ 3045747 h 3614056"/>
              <a:gd name="connsiteX36" fmla="*/ 1068180 w 2089376"/>
              <a:gd name="connsiteY36" fmla="*/ 3045747 h 3614056"/>
              <a:gd name="connsiteX37" fmla="*/ 1068180 w 2089376"/>
              <a:gd name="connsiteY37" fmla="*/ 3045747 h 361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89376" h="3614056">
                <a:moveTo>
                  <a:pt x="321256" y="0"/>
                </a:moveTo>
                <a:cubicBezTo>
                  <a:pt x="144562" y="0"/>
                  <a:pt x="0" y="144562"/>
                  <a:pt x="0" y="321256"/>
                </a:cubicBezTo>
                <a:lnTo>
                  <a:pt x="0" y="3292801"/>
                </a:lnTo>
                <a:cubicBezTo>
                  <a:pt x="0" y="3469495"/>
                  <a:pt x="144562" y="3614057"/>
                  <a:pt x="321256" y="3614057"/>
                </a:cubicBezTo>
                <a:lnTo>
                  <a:pt x="1815047" y="3614057"/>
                </a:lnTo>
                <a:cubicBezTo>
                  <a:pt x="1991741" y="3614057"/>
                  <a:pt x="2136303" y="3469495"/>
                  <a:pt x="2136303" y="3292801"/>
                </a:cubicBezTo>
                <a:lnTo>
                  <a:pt x="2136303" y="321256"/>
                </a:lnTo>
                <a:cubicBezTo>
                  <a:pt x="2136303" y="144562"/>
                  <a:pt x="1991741" y="0"/>
                  <a:pt x="1815047" y="0"/>
                </a:cubicBezTo>
                <a:lnTo>
                  <a:pt x="321256" y="0"/>
                </a:lnTo>
                <a:close/>
                <a:moveTo>
                  <a:pt x="889115" y="309397"/>
                </a:moveTo>
                <a:lnTo>
                  <a:pt x="1247302" y="309397"/>
                </a:lnTo>
                <a:cubicBezTo>
                  <a:pt x="1270849" y="309397"/>
                  <a:pt x="1289936" y="336390"/>
                  <a:pt x="1289936" y="369650"/>
                </a:cubicBezTo>
                <a:cubicBezTo>
                  <a:pt x="1289936" y="402911"/>
                  <a:pt x="1270849" y="429903"/>
                  <a:pt x="1247302" y="429903"/>
                </a:cubicBezTo>
                <a:lnTo>
                  <a:pt x="889115" y="429903"/>
                </a:lnTo>
                <a:cubicBezTo>
                  <a:pt x="865567" y="429903"/>
                  <a:pt x="846480" y="402911"/>
                  <a:pt x="846480" y="369650"/>
                </a:cubicBezTo>
                <a:cubicBezTo>
                  <a:pt x="846480" y="336390"/>
                  <a:pt x="865567" y="309397"/>
                  <a:pt x="889115" y="309397"/>
                </a:cubicBezTo>
                <a:close/>
                <a:moveTo>
                  <a:pt x="176468" y="738905"/>
                </a:moveTo>
                <a:lnTo>
                  <a:pt x="1959892" y="738905"/>
                </a:lnTo>
                <a:lnTo>
                  <a:pt x="1959892" y="2875208"/>
                </a:lnTo>
                <a:lnTo>
                  <a:pt x="176468" y="2875208"/>
                </a:lnTo>
                <a:lnTo>
                  <a:pt x="176468" y="738905"/>
                </a:lnTo>
                <a:close/>
                <a:moveTo>
                  <a:pt x="1068180" y="3045747"/>
                </a:moveTo>
                <a:cubicBezTo>
                  <a:pt x="1068180" y="3045747"/>
                  <a:pt x="1068180" y="3045747"/>
                  <a:pt x="1068180" y="3045747"/>
                </a:cubicBezTo>
                <a:cubicBezTo>
                  <a:pt x="1178013" y="3045747"/>
                  <a:pt x="1267066" y="3134799"/>
                  <a:pt x="1267066" y="3244633"/>
                </a:cubicBezTo>
                <a:cubicBezTo>
                  <a:pt x="1267066" y="3244633"/>
                  <a:pt x="1267066" y="3244633"/>
                  <a:pt x="1267066" y="3244633"/>
                </a:cubicBezTo>
                <a:lnTo>
                  <a:pt x="1267066" y="3244633"/>
                </a:lnTo>
                <a:cubicBezTo>
                  <a:pt x="1267066" y="3244633"/>
                  <a:pt x="1267066" y="3244633"/>
                  <a:pt x="1267066" y="3244633"/>
                </a:cubicBezTo>
                <a:cubicBezTo>
                  <a:pt x="1267066" y="3354466"/>
                  <a:pt x="1178013" y="3443519"/>
                  <a:pt x="1068180" y="3443519"/>
                </a:cubicBezTo>
                <a:cubicBezTo>
                  <a:pt x="1068180" y="3443519"/>
                  <a:pt x="1068180" y="3443519"/>
                  <a:pt x="1068180" y="3443519"/>
                </a:cubicBezTo>
                <a:lnTo>
                  <a:pt x="1068180" y="3443519"/>
                </a:lnTo>
                <a:cubicBezTo>
                  <a:pt x="1068180" y="3443519"/>
                  <a:pt x="1068180" y="3443519"/>
                  <a:pt x="1068180" y="3443519"/>
                </a:cubicBezTo>
                <a:cubicBezTo>
                  <a:pt x="958346" y="3443519"/>
                  <a:pt x="869294" y="3354466"/>
                  <a:pt x="869294" y="3244633"/>
                </a:cubicBezTo>
                <a:cubicBezTo>
                  <a:pt x="869294" y="3244633"/>
                  <a:pt x="869294" y="3244633"/>
                  <a:pt x="869294" y="3244633"/>
                </a:cubicBezTo>
                <a:lnTo>
                  <a:pt x="869294" y="3244633"/>
                </a:lnTo>
                <a:cubicBezTo>
                  <a:pt x="869294" y="3244633"/>
                  <a:pt x="869294" y="3244633"/>
                  <a:pt x="869294" y="3244633"/>
                </a:cubicBezTo>
                <a:cubicBezTo>
                  <a:pt x="869294" y="3134799"/>
                  <a:pt x="958346" y="3045747"/>
                  <a:pt x="1068180" y="3045747"/>
                </a:cubicBezTo>
                <a:cubicBezTo>
                  <a:pt x="1068180" y="3045747"/>
                  <a:pt x="1068180" y="3045747"/>
                  <a:pt x="1068180" y="3045747"/>
                </a:cubicBezTo>
                <a:lnTo>
                  <a:pt x="1068180" y="3045747"/>
                </a:lnTo>
                <a:close/>
              </a:path>
            </a:pathLst>
          </a:custGeom>
          <a:solidFill>
            <a:srgbClr val="80DEEA"/>
          </a:solidFill>
          <a:ln w="56406" cap="flat">
            <a:noFill/>
            <a:prstDash val="solid"/>
            <a:miter/>
          </a:ln>
        </p:spPr>
        <p:txBody>
          <a:bodyPr rtlCol="0" anchor="ctr"/>
          <a:lstStyle/>
          <a:p>
            <a:endParaRPr lang="en-US">
              <a:solidFill>
                <a:schemeClr val="bg1">
                  <a:lumMod val="85000"/>
                </a:schemeClr>
              </a:solidFill>
            </a:endParaRPr>
          </a:p>
        </p:txBody>
      </p:sp>
      <p:sp>
        <p:nvSpPr>
          <p:cNvPr id="19" name="TextBox 18">
            <a:extLst>
              <a:ext uri="{FF2B5EF4-FFF2-40B4-BE49-F238E27FC236}">
                <a16:creationId xmlns:a16="http://schemas.microsoft.com/office/drawing/2014/main" xmlns="" id="{315520EB-0F65-403D-A973-B17B2A4C2E9D}"/>
              </a:ext>
            </a:extLst>
          </p:cNvPr>
          <p:cNvSpPr txBox="1"/>
          <p:nvPr/>
        </p:nvSpPr>
        <p:spPr>
          <a:xfrm>
            <a:off x="25581848" y="26953692"/>
            <a:ext cx="8077384" cy="1569660"/>
          </a:xfrm>
          <a:prstGeom prst="rect">
            <a:avLst/>
          </a:prstGeom>
          <a:noFill/>
        </p:spPr>
        <p:txBody>
          <a:bodyPr wrap="square" rtlCol="0">
            <a:spAutoFit/>
          </a:bodyPr>
          <a:lstStyle/>
          <a:p>
            <a:r>
              <a:rPr lang="en-US" sz="4800" dirty="0">
                <a:solidFill>
                  <a:srgbClr val="80DEEA"/>
                </a:solidFill>
                <a:latin typeface="Lato Black" panose="020F0A02020204030203" pitchFamily="34" charset="0"/>
                <a:cs typeface="Arial" panose="020B0604020202020204" pitchFamily="34" charset="0"/>
              </a:rPr>
              <a:t>Take a picture</a:t>
            </a:r>
            <a:r>
              <a:rPr lang="en-US" sz="4800" dirty="0">
                <a:solidFill>
                  <a:srgbClr val="80DEEA"/>
                </a:solidFill>
                <a:latin typeface="Lato" panose="020F0502020204030203" pitchFamily="34" charset="0"/>
                <a:cs typeface="Arial" panose="020B0604020202020204" pitchFamily="34" charset="0"/>
              </a:rPr>
              <a:t> to </a:t>
            </a:r>
            <a:br>
              <a:rPr lang="en-US" sz="4800" dirty="0">
                <a:solidFill>
                  <a:srgbClr val="80DEEA"/>
                </a:solidFill>
                <a:latin typeface="Lato" panose="020F0502020204030203" pitchFamily="34" charset="0"/>
                <a:cs typeface="Arial" panose="020B0604020202020204" pitchFamily="34" charset="0"/>
              </a:rPr>
            </a:br>
            <a:r>
              <a:rPr lang="en-US" sz="4800" dirty="0">
                <a:solidFill>
                  <a:srgbClr val="80DEEA"/>
                </a:solidFill>
                <a:latin typeface="Lato Black" panose="020F0A02020204030203" pitchFamily="34" charset="0"/>
                <a:cs typeface="Arial" panose="020B0604020202020204" pitchFamily="34" charset="0"/>
              </a:rPr>
              <a:t>download</a:t>
            </a:r>
            <a:r>
              <a:rPr lang="en-US" sz="4800" dirty="0">
                <a:solidFill>
                  <a:srgbClr val="80DEEA"/>
                </a:solidFill>
                <a:latin typeface="Lato" panose="020F0502020204030203" pitchFamily="34" charset="0"/>
                <a:cs typeface="Arial" panose="020B0604020202020204" pitchFamily="34" charset="0"/>
              </a:rPr>
              <a:t> the</a:t>
            </a:r>
            <a:r>
              <a:rPr lang="en-US" sz="4800" b="1" dirty="0">
                <a:solidFill>
                  <a:srgbClr val="80DEEA"/>
                </a:solidFill>
                <a:latin typeface="Lato" panose="020F0502020204030203" pitchFamily="34" charset="0"/>
                <a:cs typeface="Arial" panose="020B0604020202020204" pitchFamily="34" charset="0"/>
              </a:rPr>
              <a:t> </a:t>
            </a:r>
            <a:r>
              <a:rPr lang="en-US" sz="4800" dirty="0">
                <a:solidFill>
                  <a:srgbClr val="80DEEA"/>
                </a:solidFill>
                <a:latin typeface="Lato Black" panose="020F0A02020204030203" pitchFamily="34" charset="0"/>
                <a:cs typeface="Arial" panose="020B0604020202020204" pitchFamily="34" charset="0"/>
              </a:rPr>
              <a:t>full paper</a:t>
            </a:r>
          </a:p>
        </p:txBody>
      </p:sp>
      <p:cxnSp>
        <p:nvCxnSpPr>
          <p:cNvPr id="24" name="Straight Arrow Connector 23">
            <a:extLst>
              <a:ext uri="{FF2B5EF4-FFF2-40B4-BE49-F238E27FC236}">
                <a16:creationId xmlns:a16="http://schemas.microsoft.com/office/drawing/2014/main" xmlns="" id="{32B70FBA-A2DF-453C-9792-CA6E8DB0D343}"/>
              </a:ext>
            </a:extLst>
          </p:cNvPr>
          <p:cNvCxnSpPr>
            <a:cxnSpLocks/>
          </p:cNvCxnSpPr>
          <p:nvPr/>
        </p:nvCxnSpPr>
        <p:spPr>
          <a:xfrm flipH="1">
            <a:off x="21054536" y="27893647"/>
            <a:ext cx="1297464" cy="0"/>
          </a:xfrm>
          <a:prstGeom prst="straightConnector1">
            <a:avLst/>
          </a:prstGeom>
          <a:ln w="66675">
            <a:solidFill>
              <a:srgbClr val="80DEEA"/>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26" name="Graphic 25">
            <a:extLst>
              <a:ext uri="{FF2B5EF4-FFF2-40B4-BE49-F238E27FC236}">
                <a16:creationId xmlns:a16="http://schemas.microsoft.com/office/drawing/2014/main" xmlns="" id="{3F6FAB3B-B12A-4813-B623-754F8AAB0009}"/>
              </a:ext>
            </a:extLst>
          </p:cNvPr>
          <p:cNvPicPr>
            <a:picLocks noChangeAspect="1"/>
          </p:cNvPicPr>
          <p:nvPr/>
        </p:nvPicPr>
        <p:blipFill>
          <a:blip r:embed="rId3">
            <a:extLst>
              <a:ext uri="{96DAC541-7B7A-43D3-8B79-37D633B846F1}">
                <asvg:svgBlip xmlns:asvg="http://schemas.microsoft.com/office/drawing/2016/SVG/main" xmlns="" r:embed="rId5"/>
              </a:ext>
            </a:extLst>
          </a:blip>
          <a:stretch>
            <a:fillRect/>
          </a:stretch>
        </p:blipFill>
        <p:spPr>
          <a:xfrm>
            <a:off x="15108703" y="25762334"/>
            <a:ext cx="5149036" cy="5149036"/>
          </a:xfrm>
          <a:prstGeom prst="rect">
            <a:avLst/>
          </a:prstGeom>
        </p:spPr>
      </p:pic>
      <p:sp>
        <p:nvSpPr>
          <p:cNvPr id="17" name="Graphic 18">
            <a:extLst>
              <a:ext uri="{FF2B5EF4-FFF2-40B4-BE49-F238E27FC236}">
                <a16:creationId xmlns:a16="http://schemas.microsoft.com/office/drawing/2014/main" xmlns="" id="{C1210836-80D5-470E-883D-041B85957069}"/>
              </a:ext>
            </a:extLst>
          </p:cNvPr>
          <p:cNvSpPr/>
          <p:nvPr/>
        </p:nvSpPr>
        <p:spPr>
          <a:xfrm flipH="1">
            <a:off x="-2091619" y="6988640"/>
            <a:ext cx="670266" cy="1078182"/>
          </a:xfrm>
          <a:custGeom>
            <a:avLst/>
            <a:gdLst>
              <a:gd name="connsiteX0" fmla="*/ 310594 w 327663"/>
              <a:gd name="connsiteY0" fmla="*/ 219906 h 335196"/>
              <a:gd name="connsiteX1" fmla="*/ 246568 w 327663"/>
              <a:gd name="connsiteY1" fmla="*/ 176217 h 335196"/>
              <a:gd name="connsiteX2" fmla="*/ 212295 w 327663"/>
              <a:gd name="connsiteY2" fmla="*/ 176217 h 335196"/>
              <a:gd name="connsiteX3" fmla="*/ 165217 w 327663"/>
              <a:gd name="connsiteY3" fmla="*/ 189022 h 335196"/>
              <a:gd name="connsiteX4" fmla="*/ 118138 w 327663"/>
              <a:gd name="connsiteY4" fmla="*/ 176217 h 335196"/>
              <a:gd name="connsiteX5" fmla="*/ 83866 w 327663"/>
              <a:gd name="connsiteY5" fmla="*/ 176217 h 335196"/>
              <a:gd name="connsiteX6" fmla="*/ 19839 w 327663"/>
              <a:gd name="connsiteY6" fmla="*/ 219906 h 335196"/>
              <a:gd name="connsiteX7" fmla="*/ 1385 w 327663"/>
              <a:gd name="connsiteY7" fmla="*/ 299750 h 335196"/>
              <a:gd name="connsiteX8" fmla="*/ 165970 w 327663"/>
              <a:gd name="connsiteY8" fmla="*/ 335529 h 335196"/>
              <a:gd name="connsiteX9" fmla="*/ 329802 w 327663"/>
              <a:gd name="connsiteY9" fmla="*/ 299750 h 335196"/>
              <a:gd name="connsiteX10" fmla="*/ 310594 w 327663"/>
              <a:gd name="connsiteY10" fmla="*/ 219906 h 335196"/>
              <a:gd name="connsiteX11" fmla="*/ 165593 w 327663"/>
              <a:gd name="connsiteY11" fmla="*/ 154749 h 335196"/>
              <a:gd name="connsiteX12" fmla="*/ 242425 w 327663"/>
              <a:gd name="connsiteY12" fmla="*/ 77918 h 335196"/>
              <a:gd name="connsiteX13" fmla="*/ 165593 w 327663"/>
              <a:gd name="connsiteY13" fmla="*/ 1086 h 335196"/>
              <a:gd name="connsiteX14" fmla="*/ 88762 w 327663"/>
              <a:gd name="connsiteY14" fmla="*/ 77918 h 335196"/>
              <a:gd name="connsiteX15" fmla="*/ 165593 w 327663"/>
              <a:gd name="connsiteY15" fmla="*/ 154749 h 335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7663" h="335196">
                <a:moveTo>
                  <a:pt x="310594" y="219906"/>
                </a:moveTo>
                <a:cubicBezTo>
                  <a:pt x="287243" y="179983"/>
                  <a:pt x="246568" y="176217"/>
                  <a:pt x="246568" y="176217"/>
                </a:cubicBezTo>
                <a:lnTo>
                  <a:pt x="212295" y="176217"/>
                </a:lnTo>
                <a:cubicBezTo>
                  <a:pt x="198360" y="184126"/>
                  <a:pt x="182541" y="189022"/>
                  <a:pt x="165217" y="189022"/>
                </a:cubicBezTo>
                <a:cubicBezTo>
                  <a:pt x="147892" y="189022"/>
                  <a:pt x="132074" y="184503"/>
                  <a:pt x="118138" y="176217"/>
                </a:cubicBezTo>
                <a:lnTo>
                  <a:pt x="83866" y="176217"/>
                </a:lnTo>
                <a:cubicBezTo>
                  <a:pt x="83866" y="176217"/>
                  <a:pt x="43190" y="179983"/>
                  <a:pt x="19839" y="219906"/>
                </a:cubicBezTo>
                <a:cubicBezTo>
                  <a:pt x="-2758" y="259828"/>
                  <a:pt x="1385" y="299750"/>
                  <a:pt x="1385" y="299750"/>
                </a:cubicBezTo>
                <a:cubicBezTo>
                  <a:pt x="1385" y="299750"/>
                  <a:pt x="37164" y="335529"/>
                  <a:pt x="165970" y="335529"/>
                </a:cubicBezTo>
                <a:cubicBezTo>
                  <a:pt x="294776" y="335529"/>
                  <a:pt x="329802" y="299750"/>
                  <a:pt x="329802" y="299750"/>
                </a:cubicBezTo>
                <a:cubicBezTo>
                  <a:pt x="329802" y="299750"/>
                  <a:pt x="333945" y="259828"/>
                  <a:pt x="310594" y="219906"/>
                </a:cubicBezTo>
                <a:close/>
                <a:moveTo>
                  <a:pt x="165593" y="154749"/>
                </a:moveTo>
                <a:cubicBezTo>
                  <a:pt x="208152" y="154749"/>
                  <a:pt x="242425" y="120477"/>
                  <a:pt x="242425" y="77918"/>
                </a:cubicBezTo>
                <a:cubicBezTo>
                  <a:pt x="242425" y="35359"/>
                  <a:pt x="208152" y="1086"/>
                  <a:pt x="165593" y="1086"/>
                </a:cubicBezTo>
                <a:cubicBezTo>
                  <a:pt x="123035" y="1086"/>
                  <a:pt x="88762" y="35736"/>
                  <a:pt x="88762" y="77918"/>
                </a:cubicBezTo>
                <a:cubicBezTo>
                  <a:pt x="88762" y="120477"/>
                  <a:pt x="123035" y="154749"/>
                  <a:pt x="165593" y="154749"/>
                </a:cubicBezTo>
                <a:close/>
              </a:path>
            </a:pathLst>
          </a:custGeom>
          <a:solidFill>
            <a:schemeClr val="tx1">
              <a:lumMod val="50000"/>
              <a:lumOff val="50000"/>
            </a:schemeClr>
          </a:solidFill>
          <a:ln w="3663" cap="flat">
            <a:noFill/>
            <a:prstDash val="solid"/>
            <a:miter/>
          </a:ln>
        </p:spPr>
        <p:txBody>
          <a:bodyPr rtlCol="0" anchor="ctr"/>
          <a:lstStyle/>
          <a:p>
            <a:endParaRPr lang="en-US"/>
          </a:p>
        </p:txBody>
      </p:sp>
      <p:sp>
        <p:nvSpPr>
          <p:cNvPr id="20" name="Rectangle 19">
            <a:extLst>
              <a:ext uri="{FF2B5EF4-FFF2-40B4-BE49-F238E27FC236}">
                <a16:creationId xmlns:a16="http://schemas.microsoft.com/office/drawing/2014/main" xmlns="" id="{6BA4CF46-E210-4322-91D1-2A41779F64E4}"/>
              </a:ext>
            </a:extLst>
          </p:cNvPr>
          <p:cNvSpPr/>
          <p:nvPr/>
        </p:nvSpPr>
        <p:spPr>
          <a:xfrm>
            <a:off x="326547" y="3455377"/>
            <a:ext cx="13699502" cy="11828879"/>
          </a:xfrm>
          <a:prstGeom prst="rect">
            <a:avLst/>
          </a:prstGeom>
        </p:spPr>
        <p:txBody>
          <a:bodyPr wrap="square">
            <a:spAutoFit/>
          </a:bodyPr>
          <a:lstStyle/>
          <a:p>
            <a:r>
              <a:rPr lang="en-US" sz="4400" b="1" dirty="0" smtClean="0"/>
              <a:t>         </a:t>
            </a:r>
          </a:p>
          <a:p>
            <a:r>
              <a:rPr lang="en-US" sz="4400" b="1" dirty="0"/>
              <a:t> </a:t>
            </a:r>
            <a:r>
              <a:rPr lang="en-US" sz="4400" b="1" dirty="0" smtClean="0"/>
              <a:t>          Edson </a:t>
            </a:r>
            <a:r>
              <a:rPr lang="en-US" sz="4400" b="1" dirty="0"/>
              <a:t>W. Mollel*</a:t>
            </a:r>
            <a:r>
              <a:rPr lang="en-US" sz="4400" b="1" baseline="30000" dirty="0"/>
              <a:t>1, 2</a:t>
            </a:r>
            <a:r>
              <a:rPr lang="en-US" sz="4400" b="1" dirty="0"/>
              <a:t>, Jim Todd </a:t>
            </a:r>
            <a:r>
              <a:rPr lang="en-US" sz="4400" b="1" baseline="30000" dirty="0"/>
              <a:t>1,3</a:t>
            </a:r>
            <a:r>
              <a:rPr lang="en-US" sz="4400" b="1" dirty="0"/>
              <a:t>, Michael J. Mahande</a:t>
            </a:r>
            <a:r>
              <a:rPr lang="en-US" sz="4400" b="1" baseline="30000" dirty="0"/>
              <a:t>1</a:t>
            </a:r>
            <a:r>
              <a:rPr lang="en-US" sz="4400" b="1" dirty="0"/>
              <a:t>, </a:t>
            </a:r>
            <a:r>
              <a:rPr lang="en-US" sz="4400" b="1" dirty="0" err="1"/>
              <a:t>Sia</a:t>
            </a:r>
            <a:r>
              <a:rPr lang="en-US" sz="4400" b="1" dirty="0"/>
              <a:t> E. </a:t>
            </a:r>
            <a:r>
              <a:rPr lang="en-US" sz="4400" b="1" dirty="0" smtClean="0"/>
              <a:t>Msuya</a:t>
            </a:r>
            <a:r>
              <a:rPr lang="en-US" sz="4400" b="1" baseline="30000" dirty="0" smtClean="0"/>
              <a:t>1,4,5</a:t>
            </a:r>
          </a:p>
          <a:p>
            <a:endParaRPr lang="en-US" sz="4400" b="1" baseline="30000" dirty="0"/>
          </a:p>
          <a:p>
            <a:endParaRPr lang="en-GB" sz="4400" baseline="30000" dirty="0"/>
          </a:p>
          <a:p>
            <a:r>
              <a:rPr lang="en-US" sz="4400" baseline="30000" dirty="0"/>
              <a:t>1</a:t>
            </a:r>
            <a:r>
              <a:rPr lang="en-US" sz="4400" dirty="0"/>
              <a:t>Institute of Public Health, Department of Epidemiology and Biostatistics, Kilimanjaro Christian Medical University College (</a:t>
            </a:r>
            <a:r>
              <a:rPr lang="en-US" sz="4400" dirty="0" err="1"/>
              <a:t>KCMUCo</a:t>
            </a:r>
            <a:r>
              <a:rPr lang="en-US" sz="4400" dirty="0"/>
              <a:t>), Moshi, Tanzania. </a:t>
            </a:r>
            <a:endParaRPr lang="en-GB" sz="4400" dirty="0"/>
          </a:p>
          <a:p>
            <a:r>
              <a:rPr lang="en-US" sz="4400" baseline="30000" dirty="0"/>
              <a:t>2</a:t>
            </a:r>
            <a:r>
              <a:rPr lang="en-US" sz="4400" dirty="0"/>
              <a:t>Northern Zone Blood Transfusion Centre, P.O.BOX 823, Kilimanjaro, Tanzania</a:t>
            </a:r>
            <a:endParaRPr lang="en-GB" sz="4400" dirty="0"/>
          </a:p>
          <a:p>
            <a:r>
              <a:rPr lang="en-US" sz="4400" baseline="30000" dirty="0"/>
              <a:t>3</a:t>
            </a:r>
            <a:r>
              <a:rPr lang="en-US" sz="4400" dirty="0"/>
              <a:t>Dept of Population Health, London School of Hygiene and Tropical Medicine, London, UK</a:t>
            </a:r>
            <a:endParaRPr lang="en-GB" sz="4400" dirty="0"/>
          </a:p>
          <a:p>
            <a:r>
              <a:rPr lang="en-US" sz="4400" baseline="30000" dirty="0"/>
              <a:t>4</a:t>
            </a:r>
            <a:r>
              <a:rPr lang="en-US" sz="4400" dirty="0"/>
              <a:t>Institute of Public Health, Department of Community Health, Kilimanjaro Christian Medical University College, Kilimanjaro, Tanzania. </a:t>
            </a:r>
            <a:endParaRPr lang="en-GB" sz="4400" dirty="0"/>
          </a:p>
          <a:p>
            <a:r>
              <a:rPr lang="en-US" sz="4400" baseline="30000" dirty="0"/>
              <a:t>5</a:t>
            </a:r>
            <a:r>
              <a:rPr lang="en-US" sz="4400" dirty="0"/>
              <a:t>Department of Community Health, Kilimanjaro Christian Medical Centre (KCMC), Kilimanjaro, Tanzania.</a:t>
            </a:r>
            <a:r>
              <a:rPr lang="en-GB" sz="4400" dirty="0"/>
              <a:t> </a:t>
            </a:r>
            <a:endParaRPr lang="en-GB" sz="4400" baseline="30000" dirty="0"/>
          </a:p>
          <a:p>
            <a:endParaRPr lang="en-GB" sz="4400" dirty="0"/>
          </a:p>
        </p:txBody>
      </p:sp>
      <p:sp>
        <p:nvSpPr>
          <p:cNvPr id="21" name="TextBox 20">
            <a:extLst>
              <a:ext uri="{FF2B5EF4-FFF2-40B4-BE49-F238E27FC236}">
                <a16:creationId xmlns:a16="http://schemas.microsoft.com/office/drawing/2014/main" xmlns="" id="{CAC155C6-7E35-4156-B9B3-271571AF60CC}"/>
              </a:ext>
            </a:extLst>
          </p:cNvPr>
          <p:cNvSpPr txBox="1"/>
          <p:nvPr/>
        </p:nvSpPr>
        <p:spPr>
          <a:xfrm>
            <a:off x="326546" y="42646"/>
            <a:ext cx="13995600" cy="3416320"/>
          </a:xfrm>
          <a:prstGeom prst="rect">
            <a:avLst/>
          </a:prstGeom>
          <a:noFill/>
        </p:spPr>
        <p:txBody>
          <a:bodyPr wrap="square" rtlCol="0">
            <a:spAutoFit/>
          </a:bodyPr>
          <a:lstStyle/>
          <a:p>
            <a:r>
              <a:rPr lang="en-US" sz="7200" b="1" dirty="0" smtClean="0"/>
              <a:t>Effect of Tuberculosis infection on Mortality of HIV infected Patients in northern Tanzania</a:t>
            </a:r>
            <a:r>
              <a:rPr lang="en-GB" sz="7200" dirty="0" smtClean="0"/>
              <a:t> </a:t>
            </a:r>
            <a:endParaRPr lang="en-US" sz="7200" i="1" dirty="0">
              <a:latin typeface="Lato" panose="020F0502020204030203" pitchFamily="34" charset="0"/>
              <a:cs typeface="Lato" panose="020F0502020204030203" pitchFamily="34" charset="0"/>
            </a:endParaRPr>
          </a:p>
        </p:txBody>
      </p:sp>
      <p:sp>
        <p:nvSpPr>
          <p:cNvPr id="22" name="TextBox 21">
            <a:extLst>
              <a:ext uri="{FF2B5EF4-FFF2-40B4-BE49-F238E27FC236}">
                <a16:creationId xmlns:a16="http://schemas.microsoft.com/office/drawing/2014/main" xmlns="" id="{C3F61B32-8F5A-4CA2-B549-F3CD26098007}"/>
              </a:ext>
            </a:extLst>
          </p:cNvPr>
          <p:cNvSpPr txBox="1"/>
          <p:nvPr/>
        </p:nvSpPr>
        <p:spPr>
          <a:xfrm>
            <a:off x="33761833" y="31594961"/>
            <a:ext cx="13426493" cy="1323439"/>
          </a:xfrm>
          <a:prstGeom prst="rect">
            <a:avLst/>
          </a:prstGeom>
          <a:noFill/>
        </p:spPr>
        <p:txBody>
          <a:bodyPr wrap="square" rtlCol="0">
            <a:spAutoFit/>
          </a:bodyPr>
          <a:lstStyle/>
          <a:p>
            <a:r>
              <a:rPr lang="en-US" sz="4000" b="1" dirty="0" smtClean="0"/>
              <a:t>e-Poster </a:t>
            </a:r>
            <a:r>
              <a:rPr lang="en-US" sz="4000" b="1" dirty="0"/>
              <a:t>P</a:t>
            </a:r>
            <a:r>
              <a:rPr lang="en-US" sz="4000" b="1" dirty="0" smtClean="0"/>
              <a:t>resented </a:t>
            </a:r>
            <a:r>
              <a:rPr lang="en-US" sz="4000" b="1" dirty="0"/>
              <a:t>at the </a:t>
            </a:r>
            <a:r>
              <a:rPr lang="en-US" sz="4000" b="1" dirty="0" smtClean="0"/>
              <a:t>23</a:t>
            </a:r>
            <a:r>
              <a:rPr lang="en-US" sz="4000" b="1" baseline="30000" dirty="0" smtClean="0"/>
              <a:t>rd</a:t>
            </a:r>
            <a:r>
              <a:rPr lang="en-US" sz="4000" b="1" dirty="0" smtClean="0"/>
              <a:t>  International AIDS Conference (AIDS 2020: Virtual). 6</a:t>
            </a:r>
            <a:r>
              <a:rPr lang="en-US" sz="4000" b="1" baseline="30000" dirty="0" smtClean="0"/>
              <a:t>th</a:t>
            </a:r>
            <a:r>
              <a:rPr lang="en-US" sz="4000" b="1" dirty="0" smtClean="0"/>
              <a:t>-10</a:t>
            </a:r>
            <a:r>
              <a:rPr lang="en-US" sz="4000" b="1" baseline="30000" dirty="0" smtClean="0"/>
              <a:t>th</a:t>
            </a:r>
            <a:r>
              <a:rPr lang="en-US" sz="4000" b="1" dirty="0" smtClean="0"/>
              <a:t> July 2020</a:t>
            </a:r>
            <a:endParaRPr lang="en-US" sz="4000" dirty="0"/>
          </a:p>
        </p:txBody>
      </p:sp>
      <p:sp>
        <p:nvSpPr>
          <p:cNvPr id="23" name="Graphic 18">
            <a:extLst>
              <a:ext uri="{FF2B5EF4-FFF2-40B4-BE49-F238E27FC236}">
                <a16:creationId xmlns:a16="http://schemas.microsoft.com/office/drawing/2014/main" xmlns="" id="{1B355378-8069-4F41-9F33-76FF52B1D680}"/>
              </a:ext>
            </a:extLst>
          </p:cNvPr>
          <p:cNvSpPr/>
          <p:nvPr/>
        </p:nvSpPr>
        <p:spPr>
          <a:xfrm flipH="1">
            <a:off x="457200" y="3730775"/>
            <a:ext cx="1075262" cy="1074596"/>
          </a:xfrm>
          <a:custGeom>
            <a:avLst/>
            <a:gdLst>
              <a:gd name="connsiteX0" fmla="*/ 310594 w 327663"/>
              <a:gd name="connsiteY0" fmla="*/ 219906 h 335196"/>
              <a:gd name="connsiteX1" fmla="*/ 246568 w 327663"/>
              <a:gd name="connsiteY1" fmla="*/ 176217 h 335196"/>
              <a:gd name="connsiteX2" fmla="*/ 212295 w 327663"/>
              <a:gd name="connsiteY2" fmla="*/ 176217 h 335196"/>
              <a:gd name="connsiteX3" fmla="*/ 165217 w 327663"/>
              <a:gd name="connsiteY3" fmla="*/ 189022 h 335196"/>
              <a:gd name="connsiteX4" fmla="*/ 118138 w 327663"/>
              <a:gd name="connsiteY4" fmla="*/ 176217 h 335196"/>
              <a:gd name="connsiteX5" fmla="*/ 83866 w 327663"/>
              <a:gd name="connsiteY5" fmla="*/ 176217 h 335196"/>
              <a:gd name="connsiteX6" fmla="*/ 19839 w 327663"/>
              <a:gd name="connsiteY6" fmla="*/ 219906 h 335196"/>
              <a:gd name="connsiteX7" fmla="*/ 1385 w 327663"/>
              <a:gd name="connsiteY7" fmla="*/ 299750 h 335196"/>
              <a:gd name="connsiteX8" fmla="*/ 165970 w 327663"/>
              <a:gd name="connsiteY8" fmla="*/ 335529 h 335196"/>
              <a:gd name="connsiteX9" fmla="*/ 329802 w 327663"/>
              <a:gd name="connsiteY9" fmla="*/ 299750 h 335196"/>
              <a:gd name="connsiteX10" fmla="*/ 310594 w 327663"/>
              <a:gd name="connsiteY10" fmla="*/ 219906 h 335196"/>
              <a:gd name="connsiteX11" fmla="*/ 165593 w 327663"/>
              <a:gd name="connsiteY11" fmla="*/ 154749 h 335196"/>
              <a:gd name="connsiteX12" fmla="*/ 242425 w 327663"/>
              <a:gd name="connsiteY12" fmla="*/ 77918 h 335196"/>
              <a:gd name="connsiteX13" fmla="*/ 165593 w 327663"/>
              <a:gd name="connsiteY13" fmla="*/ 1086 h 335196"/>
              <a:gd name="connsiteX14" fmla="*/ 88762 w 327663"/>
              <a:gd name="connsiteY14" fmla="*/ 77918 h 335196"/>
              <a:gd name="connsiteX15" fmla="*/ 165593 w 327663"/>
              <a:gd name="connsiteY15" fmla="*/ 154749 h 335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7663" h="335196">
                <a:moveTo>
                  <a:pt x="310594" y="219906"/>
                </a:moveTo>
                <a:cubicBezTo>
                  <a:pt x="287243" y="179983"/>
                  <a:pt x="246568" y="176217"/>
                  <a:pt x="246568" y="176217"/>
                </a:cubicBezTo>
                <a:lnTo>
                  <a:pt x="212295" y="176217"/>
                </a:lnTo>
                <a:cubicBezTo>
                  <a:pt x="198360" y="184126"/>
                  <a:pt x="182541" y="189022"/>
                  <a:pt x="165217" y="189022"/>
                </a:cubicBezTo>
                <a:cubicBezTo>
                  <a:pt x="147892" y="189022"/>
                  <a:pt x="132074" y="184503"/>
                  <a:pt x="118138" y="176217"/>
                </a:cubicBezTo>
                <a:lnTo>
                  <a:pt x="83866" y="176217"/>
                </a:lnTo>
                <a:cubicBezTo>
                  <a:pt x="83866" y="176217"/>
                  <a:pt x="43190" y="179983"/>
                  <a:pt x="19839" y="219906"/>
                </a:cubicBezTo>
                <a:cubicBezTo>
                  <a:pt x="-2758" y="259828"/>
                  <a:pt x="1385" y="299750"/>
                  <a:pt x="1385" y="299750"/>
                </a:cubicBezTo>
                <a:cubicBezTo>
                  <a:pt x="1385" y="299750"/>
                  <a:pt x="37164" y="335529"/>
                  <a:pt x="165970" y="335529"/>
                </a:cubicBezTo>
                <a:cubicBezTo>
                  <a:pt x="294776" y="335529"/>
                  <a:pt x="329802" y="299750"/>
                  <a:pt x="329802" y="299750"/>
                </a:cubicBezTo>
                <a:cubicBezTo>
                  <a:pt x="329802" y="299750"/>
                  <a:pt x="333945" y="259828"/>
                  <a:pt x="310594" y="219906"/>
                </a:cubicBezTo>
                <a:close/>
                <a:moveTo>
                  <a:pt x="165593" y="154749"/>
                </a:moveTo>
                <a:cubicBezTo>
                  <a:pt x="208152" y="154749"/>
                  <a:pt x="242425" y="120477"/>
                  <a:pt x="242425" y="77918"/>
                </a:cubicBezTo>
                <a:cubicBezTo>
                  <a:pt x="242425" y="35359"/>
                  <a:pt x="208152" y="1086"/>
                  <a:pt x="165593" y="1086"/>
                </a:cubicBezTo>
                <a:cubicBezTo>
                  <a:pt x="123035" y="1086"/>
                  <a:pt x="88762" y="35736"/>
                  <a:pt x="88762" y="77918"/>
                </a:cubicBezTo>
                <a:cubicBezTo>
                  <a:pt x="88762" y="120477"/>
                  <a:pt x="123035" y="154749"/>
                  <a:pt x="165593" y="154749"/>
                </a:cubicBezTo>
                <a:close/>
              </a:path>
            </a:pathLst>
          </a:custGeom>
          <a:solidFill>
            <a:schemeClr val="tx1">
              <a:lumMod val="50000"/>
              <a:lumOff val="50000"/>
            </a:schemeClr>
          </a:solidFill>
          <a:ln w="3663" cap="flat">
            <a:noFill/>
            <a:prstDash val="solid"/>
            <a:miter/>
          </a:ln>
        </p:spPr>
        <p:txBody>
          <a:bodyPr rtlCol="0" anchor="ctr"/>
          <a:lstStyle/>
          <a:p>
            <a:endParaRPr lang="en-US"/>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047421" y="25732719"/>
            <a:ext cx="5920880" cy="5581266"/>
          </a:xfrm>
          <a:prstGeom prst="rect">
            <a:avLst/>
          </a:prstGeom>
        </p:spPr>
      </p:pic>
      <p:sp>
        <p:nvSpPr>
          <p:cNvPr id="6" name="Rectangle 2"/>
          <p:cNvSpPr>
            <a:spLocks noChangeArrowheads="1"/>
          </p:cNvSpPr>
          <p:nvPr/>
        </p:nvSpPr>
        <p:spPr bwMode="auto">
          <a:xfrm>
            <a:off x="0" y="0"/>
            <a:ext cx="493776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p:cNvSpPr>
            <a:spLocks noChangeArrowheads="1"/>
          </p:cNvSpPr>
          <p:nvPr/>
        </p:nvSpPr>
        <p:spPr bwMode="auto">
          <a:xfrm>
            <a:off x="152400" y="152400"/>
            <a:ext cx="493776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6"/>
          <p:cNvSpPr>
            <a:spLocks noChangeArrowheads="1"/>
          </p:cNvSpPr>
          <p:nvPr/>
        </p:nvSpPr>
        <p:spPr bwMode="auto">
          <a:xfrm>
            <a:off x="304800" y="304800"/>
            <a:ext cx="493776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8"/>
          <p:cNvSpPr>
            <a:spLocks noChangeArrowheads="1"/>
          </p:cNvSpPr>
          <p:nvPr/>
        </p:nvSpPr>
        <p:spPr bwMode="auto">
          <a:xfrm>
            <a:off x="457200" y="457200"/>
            <a:ext cx="493776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0"/>
          <p:cNvSpPr>
            <a:spLocks noChangeArrowheads="1"/>
          </p:cNvSpPr>
          <p:nvPr/>
        </p:nvSpPr>
        <p:spPr bwMode="auto">
          <a:xfrm>
            <a:off x="19645502" y="1239104"/>
            <a:ext cx="36285745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5" name="Picture 14"/>
          <p:cNvPicPr>
            <a:picLocks noChangeAspect="1"/>
          </p:cNvPicPr>
          <p:nvPr/>
        </p:nvPicPr>
        <p:blipFill>
          <a:blip r:embed="rId7"/>
          <a:stretch>
            <a:fillRect/>
          </a:stretch>
        </p:blipFill>
        <p:spPr>
          <a:xfrm>
            <a:off x="32179904" y="19367436"/>
            <a:ext cx="15995794" cy="11976164"/>
          </a:xfrm>
          <a:prstGeom prst="rect">
            <a:avLst/>
          </a:prstGeom>
        </p:spPr>
      </p:pic>
      <p:sp>
        <p:nvSpPr>
          <p:cNvPr id="27" name="Rectangle 26"/>
          <p:cNvSpPr/>
          <p:nvPr/>
        </p:nvSpPr>
        <p:spPr>
          <a:xfrm>
            <a:off x="32255583" y="17641789"/>
            <a:ext cx="15844436" cy="1661993"/>
          </a:xfrm>
          <a:prstGeom prst="rect">
            <a:avLst/>
          </a:prstGeom>
        </p:spPr>
        <p:txBody>
          <a:bodyPr wrap="square">
            <a:spAutoFit/>
          </a:bodyPr>
          <a:lstStyle/>
          <a:p>
            <a:r>
              <a:rPr lang="en-GB" sz="4800" dirty="0">
                <a:solidFill>
                  <a:srgbClr val="000000"/>
                </a:solidFill>
                <a:latin typeface="Times New Roman" charset="0"/>
                <a:ea typeface="Calibri" charset="0"/>
              </a:rPr>
              <a:t>Trends of mortality over the years per 1000 person-years for HIV and HIV/TB co-infected patients</a:t>
            </a:r>
            <a:r>
              <a:rPr lang="en-GB" sz="5400" dirty="0">
                <a:solidFill>
                  <a:srgbClr val="000000"/>
                </a:solidFill>
                <a:latin typeface="Times New Roman" charset="0"/>
                <a:ea typeface="Calibri" charset="0"/>
              </a:rPr>
              <a:t>. </a:t>
            </a:r>
            <a:endParaRPr lang="en-US" sz="5400" dirty="0"/>
          </a:p>
        </p:txBody>
      </p:sp>
      <p:pic>
        <p:nvPicPr>
          <p:cNvPr id="13" name="Picture 12"/>
          <p:cNvPicPr>
            <a:picLocks noChangeAspect="1"/>
          </p:cNvPicPr>
          <p:nvPr/>
        </p:nvPicPr>
        <p:blipFill>
          <a:blip r:embed="rId8"/>
          <a:stretch>
            <a:fillRect/>
          </a:stretch>
        </p:blipFill>
        <p:spPr>
          <a:xfrm>
            <a:off x="14961186" y="25732718"/>
            <a:ext cx="5933869" cy="4188482"/>
          </a:xfrm>
          <a:prstGeom prst="rect">
            <a:avLst/>
          </a:prstGeom>
        </p:spPr>
      </p:pic>
    </p:spTree>
    <p:extLst>
      <p:ext uri="{BB962C8B-B14F-4D97-AF65-F5344CB8AC3E}">
        <p14:creationId xmlns:p14="http://schemas.microsoft.com/office/powerpoint/2010/main" val="42528457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2897</TotalTime>
  <Words>586</Words>
  <Application>Microsoft Macintosh PowerPoint</Application>
  <PresentationFormat>Custom</PresentationFormat>
  <Paragraphs>32</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Calibri</vt:lpstr>
      <vt:lpstr>Calibri Light</vt:lpstr>
      <vt:lpstr>Lato</vt:lpstr>
      <vt:lpstr>Lato Black</vt:lpstr>
      <vt:lpstr>Roboto</vt:lpstr>
      <vt:lpstr>Times New Roman</vt:lpstr>
      <vt:lpstr>Arial</vt:lpstr>
      <vt:lpstr>Office Theme</vt:lpstr>
      <vt:lpstr>Conclusions: Over the six-year period mortality rates for HIV/TB patients were consistently higher than for PLHIV who have no TB. More efforts should be directed into improving nutritional status among HIV patients, as it has destructive interaction with TB for mortality.  This will improve patients’ body weight and CD4 counts which are protective against mortality. Among PLHIV attention should be given to those who are in WHO HIV stage 3 or 4 and having TB co-infection.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Notes:  1. Correct fonts won’t load until you open this in PowerPoint (e.g., if you’re previewing this in your browser it’ll look uglier than it actually is).  2. Generate QR codes here: https://www.qrcode-monkey.com/ </dc:title>
  <dc:creator>Morrison, Mike</dc:creator>
  <cp:lastModifiedBy>edson mollel</cp:lastModifiedBy>
  <cp:revision>93</cp:revision>
  <dcterms:created xsi:type="dcterms:W3CDTF">2019-07-02T13:39:34Z</dcterms:created>
  <dcterms:modified xsi:type="dcterms:W3CDTF">2020-06-23T05:18:14Z</dcterms:modified>
</cp:coreProperties>
</file>